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99" r:id="rId3"/>
    <p:sldId id="261" r:id="rId4"/>
    <p:sldId id="300" r:id="rId5"/>
    <p:sldId id="298" r:id="rId6"/>
    <p:sldId id="301" r:id="rId7"/>
    <p:sldId id="257" r:id="rId8"/>
    <p:sldId id="260" r:id="rId9"/>
    <p:sldId id="259" r:id="rId10"/>
    <p:sldId id="262" r:id="rId11"/>
    <p:sldId id="263" r:id="rId12"/>
    <p:sldId id="269" r:id="rId13"/>
    <p:sldId id="270" r:id="rId14"/>
    <p:sldId id="271" r:id="rId15"/>
    <p:sldId id="272" r:id="rId16"/>
    <p:sldId id="265" r:id="rId17"/>
    <p:sldId id="267" r:id="rId18"/>
    <p:sldId id="277" r:id="rId19"/>
    <p:sldId id="273" r:id="rId20"/>
    <p:sldId id="274" r:id="rId21"/>
    <p:sldId id="296" r:id="rId22"/>
    <p:sldId id="291" r:id="rId23"/>
    <p:sldId id="295" r:id="rId24"/>
    <p:sldId id="268" r:id="rId25"/>
    <p:sldId id="283" r:id="rId26"/>
    <p:sldId id="280" r:id="rId27"/>
    <p:sldId id="282" r:id="rId28"/>
    <p:sldId id="293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71"/>
    <p:restoredTop sz="81944"/>
  </p:normalViewPr>
  <p:slideViewPr>
    <p:cSldViewPr snapToGrid="0" snapToObjects="1">
      <p:cViewPr varScale="1">
        <p:scale>
          <a:sx n="85" d="100"/>
          <a:sy n="85" d="100"/>
        </p:scale>
        <p:origin x="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christopherskinner\Desktop\Pennebaker\C-B-MBTI-examp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christopherskinner\Desktop\Pennebaker\C-B-MBTI-examp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'Example Scorecard'!$F$1</c:f>
              <c:strCache>
                <c:ptCount val="1"/>
                <c:pt idx="0">
                  <c:v>Sum of REVENUE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'Example Scorecard'!$F$2:$F$17</c:f>
              <c:numCache>
                <c:formatCode>_("$"* #,##0.00_);_("$"* \(#,##0.00\);_("$"* "-"??_);_(@_)</c:formatCode>
                <c:ptCount val="16"/>
                <c:pt idx="0">
                  <c:v>72476523.760000199</c:v>
                </c:pt>
                <c:pt idx="1">
                  <c:v>60699620.680000156</c:v>
                </c:pt>
                <c:pt idx="2">
                  <c:v>41472156.679999977</c:v>
                </c:pt>
                <c:pt idx="3">
                  <c:v>36534762.249999896</c:v>
                </c:pt>
                <c:pt idx="4">
                  <c:v>36197114.680000037</c:v>
                </c:pt>
                <c:pt idx="5">
                  <c:v>25492534.669999961</c:v>
                </c:pt>
                <c:pt idx="6">
                  <c:v>25446015.609999985</c:v>
                </c:pt>
                <c:pt idx="7">
                  <c:v>19820162.839999963</c:v>
                </c:pt>
                <c:pt idx="8">
                  <c:v>14864373.839999994</c:v>
                </c:pt>
                <c:pt idx="9">
                  <c:v>14112312.720000006</c:v>
                </c:pt>
                <c:pt idx="10">
                  <c:v>9091336.3299999982</c:v>
                </c:pt>
                <c:pt idx="11">
                  <c:v>8774260.6700000018</c:v>
                </c:pt>
                <c:pt idx="12">
                  <c:v>6973297.4699999979</c:v>
                </c:pt>
                <c:pt idx="13">
                  <c:v>6789678.450000002</c:v>
                </c:pt>
                <c:pt idx="14">
                  <c:v>5860616.9400000004</c:v>
                </c:pt>
                <c:pt idx="15">
                  <c:v>3835296.1799999997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E0-D745-A276-1BDB94729EB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11378112"/>
        <c:axId val="2011330400"/>
      </c:lineChart>
      <c:catAx>
        <c:axId val="2011378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330400"/>
        <c:crosses val="autoZero"/>
        <c:auto val="1"/>
        <c:lblAlgn val="ctr"/>
        <c:lblOffset val="100"/>
        <c:noMultiLvlLbl val="0"/>
      </c:catAx>
      <c:valAx>
        <c:axId val="201133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0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37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'Example Scorecard'!$G$1</c:f>
              <c:strCache>
                <c:ptCount val="1"/>
                <c:pt idx="0">
                  <c:v>Sum of GP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'Example Scorecard'!$G$2:$G$17</c:f>
              <c:numCache>
                <c:formatCode>_("$"* #,##0.00_);_("$"* \(#,##0.00\);_("$"* "-"??_);_(@_)</c:formatCode>
                <c:ptCount val="16"/>
                <c:pt idx="0">
                  <c:v>7854068.7400000058</c:v>
                </c:pt>
                <c:pt idx="1">
                  <c:v>6829156.9099999983</c:v>
                </c:pt>
                <c:pt idx="2">
                  <c:v>3130640.5100000044</c:v>
                </c:pt>
                <c:pt idx="3">
                  <c:v>3169520.4999999991</c:v>
                </c:pt>
                <c:pt idx="4">
                  <c:v>3090508.8100000005</c:v>
                </c:pt>
                <c:pt idx="5">
                  <c:v>1598708.71</c:v>
                </c:pt>
                <c:pt idx="6">
                  <c:v>2756047.6199999982</c:v>
                </c:pt>
                <c:pt idx="7">
                  <c:v>1450003.0999999999</c:v>
                </c:pt>
                <c:pt idx="8">
                  <c:v>1508820.3600000006</c:v>
                </c:pt>
                <c:pt idx="9">
                  <c:v>917403.10000000056</c:v>
                </c:pt>
                <c:pt idx="10">
                  <c:v>493322.38999999978</c:v>
                </c:pt>
                <c:pt idx="11">
                  <c:v>676875.41000000015</c:v>
                </c:pt>
                <c:pt idx="12">
                  <c:v>1056918.77</c:v>
                </c:pt>
                <c:pt idx="13">
                  <c:v>470715.73999999982</c:v>
                </c:pt>
                <c:pt idx="14">
                  <c:v>508048.11999999976</c:v>
                </c:pt>
                <c:pt idx="15">
                  <c:v>267600.20000000007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2E-C442-95FF-45E47BD8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1557984"/>
        <c:axId val="2011560304"/>
      </c:lineChart>
      <c:catAx>
        <c:axId val="20115579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560304"/>
        <c:crosses val="autoZero"/>
        <c:auto val="1"/>
        <c:lblAlgn val="ctr"/>
        <c:lblOffset val="100"/>
        <c:noMultiLvlLbl val="0"/>
      </c:catAx>
      <c:valAx>
        <c:axId val="201156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55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51A1F-730A-0C42-A2B5-AD882F58A5A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68CC8-B9AE-EB4B-8A0F-4B97FA8C6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9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Christopher Skinner Research September 30,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1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 CRM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56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 warranty sales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72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 CR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43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Financial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99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 CR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5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 CR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43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Iowa auto sales (year models, last 10 years)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99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9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-1% customer count, 17% more ross profit and 9% higher revenue by focusing on people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51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 CRM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5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15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 CRM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24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 CRM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33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 CRM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35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Christopher Skinner</a:t>
            </a:r>
          </a:p>
          <a:p>
            <a:r>
              <a:rPr lang="en-US" dirty="0" err="1"/>
              <a:t>www.ChristopherSkinner.com</a:t>
            </a:r>
            <a:endParaRPr lang="en-US" dirty="0"/>
          </a:p>
          <a:p>
            <a:r>
              <a:rPr lang="en-US" dirty="0"/>
              <a:t>504.259.6700</a:t>
            </a:r>
          </a:p>
          <a:p>
            <a:r>
              <a:rPr lang="en-US" dirty="0"/>
              <a:t>c@christopherskinner.com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02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04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9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Financial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7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35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US CRM is comprised of human activities, demographics, financial data, and location based data.  243,346,432 people x 450 data points = 109,505,894,400 data points.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0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Theory: A human activity will contain common linguistic counts across large populations.  Test: By measuring millions of written words per human activity category, I found common patterns specific specific to those categories.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60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LIWC, I mapped HA to linguistic categories (LA)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68CC8-B9AE-EB4B-8A0F-4B97FA8C6D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7BFB0-F3AE-0D47-B0C7-E9A3088E4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67EF7-6E96-DB4F-B0D5-2411B2B03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FB492-9128-3242-9585-4892B744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E98-BCF7-B041-9697-6E0C3CED983A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522-76BF-CD42-8DF3-B3903841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CAF6-ADD0-1E40-B784-1C006147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D9CD-E078-4244-9CE1-40CE55D4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1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7957-A832-9A47-B019-98E997FB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5EBB2-A727-DC4A-823C-FD8F826B2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2F557-67F6-FD44-83E7-556C2FE6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E98-BCF7-B041-9697-6E0C3CED983A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65FD5-EAD7-5949-8B18-A1054B81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B4CD6-5FEA-6B4F-9BA2-BBBDEF8A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D9CD-E078-4244-9CE1-40CE55D4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3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33EBA5-2ADC-F54F-BCD1-FF7C2CA24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A40CD-F6BF-7E48-AF03-9BB2CB97F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E558E-20F7-204C-B658-CD98A084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E98-BCF7-B041-9697-6E0C3CED983A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59D95-DBF6-824E-BC18-621E08C6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2A24-5910-604C-814C-283CFA84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D9CD-E078-4244-9CE1-40CE55D4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0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EEE1-0E03-A241-B80C-21E1D9BB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F7109-FF03-5F4D-A821-D82A47B15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18565-2ADE-8E4D-8981-8839D18E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E98-BCF7-B041-9697-6E0C3CED983A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F546B-B508-4148-95AF-687650B9B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867F8-5537-E24F-BA22-EC5A89B2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D9CD-E078-4244-9CE1-40CE55D4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2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3386-6E46-7940-B28D-C81A88FB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F3BCB-470B-C342-8EE4-0BBEB32FB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AC392-9149-5042-9D16-F8731D66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E98-BCF7-B041-9697-6E0C3CED983A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3C02-D25A-144E-AA80-5A0899BA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2A530-8475-AC46-B8BC-0B8CF7BA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D9CD-E078-4244-9CE1-40CE55D4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6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8A730-2E33-7544-B352-34F88EB1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A19A2-2D7D-BE43-B5E2-91592F4D8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5A157-7F95-024E-A6AC-7FB0ABEC1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E40E3-FC5E-4840-A955-BE91E745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E98-BCF7-B041-9697-6E0C3CED983A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3D66B-F267-3D44-97BE-B803FF55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E9E21-A9AA-864A-8184-9B03B1DB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D9CD-E078-4244-9CE1-40CE55D4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2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5312-60A1-4547-A3C4-FB1A467B8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A12F-8D93-DA4A-9230-CA3AC9F9B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8FAD8-191F-7A43-B749-0DC7AFD47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67375-0EB1-A644-B5A0-60D309228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5FB4D-C1CF-3F43-87CD-63FA62C98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B2A00A-1105-7742-80ED-3A41DA70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E98-BCF7-B041-9697-6E0C3CED983A}" type="datetimeFigureOut">
              <a:rPr lang="en-US" smtClean="0"/>
              <a:t>10/8/19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D7F3C-DC84-E34F-A062-65BC5AE6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E63BB1-3241-6042-97B6-191D2B77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D9CD-E078-4244-9CE1-40CE55D4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6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26AD-83AA-BD4D-938E-772BE579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1BA52E-EE17-264F-BFFA-C3508D7E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E98-BCF7-B041-9697-6E0C3CED983A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E191F-B390-AF49-999B-B9314656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72280-ED6C-4344-8857-E404AC92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D9CD-E078-4244-9CE1-40CE55D4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8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653BE6-B231-D947-AD74-B1F55F92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E98-BCF7-B041-9697-6E0C3CED983A}" type="datetimeFigureOut">
              <a:rPr lang="en-US" smtClean="0"/>
              <a:t>10/8/19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61C02-0855-B646-A685-37718D27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3A5B9-8914-F942-A91E-833B9E6F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D9CD-E078-4244-9CE1-40CE55D4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2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BF55-5698-4B44-8C12-D0C9364D2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15A43-1AF2-FE45-96AF-9AC5129E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1EC68-9B17-C34B-9580-4BFD1A0E3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0C630-925C-2949-8E30-23DCB3D3A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E98-BCF7-B041-9697-6E0C3CED983A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03A33-FAC0-BB43-8322-356E4615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AF19C-9ACE-7D46-A35A-BA806CDE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D9CD-E078-4244-9CE1-40CE55D4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5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1C48-E507-9C44-BDA4-B47DAFFC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D78E6-DDAD-4B4A-BDA1-8AA7E0948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C40FA-1EF6-094E-B459-A1E6053D6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7E4DC-D813-6E45-997E-D9A45C25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DE98-BCF7-B041-9697-6E0C3CED983A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6C16E-4BAC-5D44-B8A5-58A2061E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11248-A6E5-F84E-B149-DB2BFE85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D9CD-E078-4244-9CE1-40CE55D4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1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17B2E1-7E14-CB44-AFFC-A77DE3150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CF9EB-4762-E74D-96DD-3852085E7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D2CAB-E851-5E46-AF2F-1128253D7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0DE98-BCF7-B041-9697-6E0C3CED983A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39100-98B8-4A41-9308-0E2EF2228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BD103-EF27-3543-8D56-A906D3AF3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D9CD-E078-4244-9CE1-40CE55D4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4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1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2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.xls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C5AB26-91CE-FA40-A189-12007349EFB7}"/>
              </a:ext>
            </a:extLst>
          </p:cNvPr>
          <p:cNvSpPr/>
          <p:nvPr/>
        </p:nvSpPr>
        <p:spPr>
          <a:xfrm>
            <a:off x="3377888" y="2090172"/>
            <a:ext cx="543623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US CRM Linguistic to CRM Research </a:t>
            </a:r>
          </a:p>
          <a:p>
            <a:pPr algn="ctr"/>
            <a:endParaRPr lang="en-US" sz="2800" dirty="0"/>
          </a:p>
          <a:p>
            <a:pPr algn="ctr"/>
            <a:r>
              <a:rPr lang="en-US" sz="2000" i="1" dirty="0"/>
              <a:t>Presented by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Christopher Skinner</a:t>
            </a:r>
          </a:p>
          <a:p>
            <a:pPr algn="ctr"/>
            <a:r>
              <a:rPr lang="en-US" sz="1400" dirty="0" err="1"/>
              <a:t>www.christopherskinner.com</a:t>
            </a:r>
            <a:endParaRPr lang="en-US" sz="1400" dirty="0"/>
          </a:p>
          <a:p>
            <a:pPr algn="ctr"/>
            <a:r>
              <a:rPr lang="en-US" sz="1400" dirty="0"/>
              <a:t>September 30, 2019</a:t>
            </a:r>
          </a:p>
        </p:txBody>
      </p:sp>
    </p:spTree>
    <p:extLst>
      <p:ext uri="{BB962C8B-B14F-4D97-AF65-F5344CB8AC3E}">
        <p14:creationId xmlns:p14="http://schemas.microsoft.com/office/powerpoint/2010/main" val="2948196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7EC8E3-28DE-8D43-B011-F03D7A5D6E28}"/>
              </a:ext>
            </a:extLst>
          </p:cNvPr>
          <p:cNvSpPr/>
          <p:nvPr/>
        </p:nvSpPr>
        <p:spPr>
          <a:xfrm>
            <a:off x="383518" y="478829"/>
            <a:ext cx="10558285" cy="70788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/>
              <a:t>US CRM x LIWC(Table 6 data) = Traits and Big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37D550-3A06-4143-94CA-5D9B0D56020F}"/>
              </a:ext>
            </a:extLst>
          </p:cNvPr>
          <p:cNvSpPr/>
          <p:nvPr/>
        </p:nvSpPr>
        <p:spPr>
          <a:xfrm>
            <a:off x="383514" y="3929368"/>
            <a:ext cx="11240215" cy="70788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/>
              <a:t>Organization CRM, Auto data, housing purchase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27BC30-DCFA-6A4F-BE2C-19F0E76365D5}"/>
              </a:ext>
            </a:extLst>
          </p:cNvPr>
          <p:cNvSpPr/>
          <p:nvPr/>
        </p:nvSpPr>
        <p:spPr>
          <a:xfrm>
            <a:off x="383515" y="2233508"/>
            <a:ext cx="6485633" cy="70788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/>
              <a:t>Connection Engine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F92D4E-E1F9-9749-B39A-2D31EEFF8131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3626332" y="1186715"/>
            <a:ext cx="2036329" cy="1046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E7A7A0-8DE4-9046-9180-1C2D93D2402A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3626332" y="2941394"/>
            <a:ext cx="2377290" cy="98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93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D40D80-2EB5-324D-969F-B02482AB35EF}"/>
              </a:ext>
            </a:extLst>
          </p:cNvPr>
          <p:cNvSpPr/>
          <p:nvPr/>
        </p:nvSpPr>
        <p:spPr>
          <a:xfrm>
            <a:off x="383518" y="478829"/>
            <a:ext cx="6485633" cy="70788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/>
              <a:t>Results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52189D-1D36-2D4F-B85C-486AF0850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17" y="1573088"/>
            <a:ext cx="10223617" cy="382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3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D40D80-2EB5-324D-969F-B02482AB35EF}"/>
              </a:ext>
            </a:extLst>
          </p:cNvPr>
          <p:cNvSpPr/>
          <p:nvPr/>
        </p:nvSpPr>
        <p:spPr>
          <a:xfrm>
            <a:off x="383518" y="478829"/>
            <a:ext cx="6485633" cy="70788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/>
              <a:t>Results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A48BB3-DB03-0142-A3EE-BFA6950C6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18" y="1717132"/>
            <a:ext cx="11018764" cy="379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5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D40D80-2EB5-324D-969F-B02482AB35EF}"/>
              </a:ext>
            </a:extLst>
          </p:cNvPr>
          <p:cNvSpPr/>
          <p:nvPr/>
        </p:nvSpPr>
        <p:spPr>
          <a:xfrm>
            <a:off x="383518" y="478829"/>
            <a:ext cx="6485633" cy="70788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4000"/>
              <a:t>Results</a:t>
            </a:r>
            <a:endParaRPr lang="en-US" sz="40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BEECCA9-EF38-B74C-BE4C-2A650BA859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055390"/>
              </p:ext>
            </p:extLst>
          </p:nvPr>
        </p:nvGraphicFramePr>
        <p:xfrm>
          <a:off x="383517" y="1492250"/>
          <a:ext cx="10846609" cy="4507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Worksheet" r:id="rId4" imgW="9321800" imgH="3873500" progId="Excel.Sheet.12">
                  <p:embed/>
                </p:oleObj>
              </mc:Choice>
              <mc:Fallback>
                <p:oleObj name="Worksheet" r:id="rId4" imgW="9321800" imgH="3873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517" y="1492250"/>
                        <a:ext cx="10846609" cy="4507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0015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70838FD-D633-5346-B26C-B3727E2A03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212511"/>
              </p:ext>
            </p:extLst>
          </p:nvPr>
        </p:nvGraphicFramePr>
        <p:xfrm>
          <a:off x="828675" y="1825626"/>
          <a:ext cx="105251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F41D935-C5F9-7846-9933-81226A6B8D63}"/>
              </a:ext>
            </a:extLst>
          </p:cNvPr>
          <p:cNvSpPr/>
          <p:nvPr/>
        </p:nvSpPr>
        <p:spPr>
          <a:xfrm>
            <a:off x="383518" y="478829"/>
            <a:ext cx="6485633" cy="70788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4000"/>
              <a:t>Results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5637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7EC533C-9FFE-E04E-B028-C5FB9F94C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981134"/>
              </p:ext>
            </p:extLst>
          </p:nvPr>
        </p:nvGraphicFramePr>
        <p:xfrm>
          <a:off x="828675" y="1825626"/>
          <a:ext cx="105251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6DECA80-F7E7-C948-959F-19B1FAA713F9}"/>
              </a:ext>
            </a:extLst>
          </p:cNvPr>
          <p:cNvSpPr/>
          <p:nvPr/>
        </p:nvSpPr>
        <p:spPr>
          <a:xfrm>
            <a:off x="383518" y="478829"/>
            <a:ext cx="6485633" cy="70788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4000"/>
              <a:t>Results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4815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AA600E-48BE-D144-84E5-653258FF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34" y="275064"/>
            <a:ext cx="11303000" cy="2819400"/>
          </a:xfrm>
          <a:prstGeom prst="rect">
            <a:avLst/>
          </a:prstGeom>
        </p:spPr>
      </p:pic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7E59F87-8248-7C41-84FD-3AE77BCC3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34" y="3429000"/>
            <a:ext cx="11303000" cy="2120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9F8C3F-6DC2-8445-9040-6158075E8704}"/>
              </a:ext>
            </a:extLst>
          </p:cNvPr>
          <p:cNvSpPr/>
          <p:nvPr/>
        </p:nvSpPr>
        <p:spPr>
          <a:xfrm>
            <a:off x="248734" y="6074214"/>
            <a:ext cx="424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Iowa auto sales (year models, last 10 years)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A8DD7-8854-DD41-8D04-FF82D2F369D4}"/>
              </a:ext>
            </a:extLst>
          </p:cNvPr>
          <p:cNvSpPr txBox="1"/>
          <p:nvPr/>
        </p:nvSpPr>
        <p:spPr>
          <a:xfrm>
            <a:off x="5858359" y="275064"/>
            <a:ext cx="1069383" cy="2819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81FF6-0310-B34C-9AE1-AE4D67838895}"/>
              </a:ext>
            </a:extLst>
          </p:cNvPr>
          <p:cNvSpPr txBox="1"/>
          <p:nvPr/>
        </p:nvSpPr>
        <p:spPr>
          <a:xfrm>
            <a:off x="3642102" y="3428998"/>
            <a:ext cx="848242" cy="212090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99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D29D96-6BE0-DF44-A1B0-5E5E2C87EA63}"/>
              </a:ext>
            </a:extLst>
          </p:cNvPr>
          <p:cNvSpPr/>
          <p:nvPr/>
        </p:nvSpPr>
        <p:spPr>
          <a:xfrm>
            <a:off x="383518" y="478829"/>
            <a:ext cx="9993859" cy="70788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/>
              <a:t>Use Cases (Commercial): Existing Situation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068739B-88C0-CE43-86CA-5DAB0E7CBD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456614"/>
              </p:ext>
            </p:extLst>
          </p:nvPr>
        </p:nvGraphicFramePr>
        <p:xfrm>
          <a:off x="383517" y="1474207"/>
          <a:ext cx="11503209" cy="334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Worksheet" r:id="rId4" imgW="12585700" imgH="3657600" progId="Excel.Sheet.12">
                  <p:embed/>
                </p:oleObj>
              </mc:Choice>
              <mc:Fallback>
                <p:oleObj name="Worksheet" r:id="rId4" imgW="12585700" imgH="3657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517" y="1474207"/>
                        <a:ext cx="11503209" cy="334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4491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961007C-5488-9B4F-BA9C-EEA5878D2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664739"/>
              </p:ext>
            </p:extLst>
          </p:nvPr>
        </p:nvGraphicFramePr>
        <p:xfrm>
          <a:off x="383518" y="1549400"/>
          <a:ext cx="11487436" cy="2130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Worksheet" r:id="rId4" imgW="10134600" imgH="1879600" progId="Excel.Sheet.12">
                  <p:embed/>
                </p:oleObj>
              </mc:Choice>
              <mc:Fallback>
                <p:oleObj name="Worksheet" r:id="rId4" imgW="10134600" imgH="1879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518" y="1549400"/>
                        <a:ext cx="11487436" cy="2130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3A0E11F-A962-CF4B-A2A7-8295F458F6EA}"/>
              </a:ext>
            </a:extLst>
          </p:cNvPr>
          <p:cNvSpPr/>
          <p:nvPr/>
        </p:nvSpPr>
        <p:spPr>
          <a:xfrm>
            <a:off x="383517" y="4221713"/>
            <a:ext cx="11038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-1% customer count, 17% more ross profit and 9% higher revenue by focusing on people types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BC0DF-43B6-F44A-A23E-1BB96B0DCFFD}"/>
              </a:ext>
            </a:extLst>
          </p:cNvPr>
          <p:cNvSpPr/>
          <p:nvPr/>
        </p:nvSpPr>
        <p:spPr>
          <a:xfrm>
            <a:off x="383518" y="478829"/>
            <a:ext cx="9993859" cy="70788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/>
              <a:t>Use Cases (Commercial): Existing Situation</a:t>
            </a:r>
          </a:p>
        </p:txBody>
      </p:sp>
    </p:spTree>
    <p:extLst>
      <p:ext uri="{BB962C8B-B14F-4D97-AF65-F5344CB8AC3E}">
        <p14:creationId xmlns:p14="http://schemas.microsoft.com/office/powerpoint/2010/main" val="637524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F70C07-FF91-C749-98DE-1C8871EC12C4}"/>
              </a:ext>
            </a:extLst>
          </p:cNvPr>
          <p:cNvSpPr/>
          <p:nvPr/>
        </p:nvSpPr>
        <p:spPr>
          <a:xfrm>
            <a:off x="383518" y="478829"/>
            <a:ext cx="8167815" cy="70788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/>
              <a:t>Current Research: LIWC to Big 5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8AFA6D-4B41-B647-9C22-BEA2822B0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18" y="1806498"/>
            <a:ext cx="4857512" cy="275435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A4575B-9B62-7E4D-A175-B80CEA5C0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581" y="1488688"/>
            <a:ext cx="522224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8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21C567-7E4F-1949-A738-4ED498AE3BE0}"/>
              </a:ext>
            </a:extLst>
          </p:cNvPr>
          <p:cNvSpPr/>
          <p:nvPr/>
        </p:nvSpPr>
        <p:spPr>
          <a:xfrm>
            <a:off x="5484294" y="3244334"/>
            <a:ext cx="2317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Introduction / Purpose</a:t>
            </a:r>
          </a:p>
        </p:txBody>
      </p:sp>
    </p:spTree>
    <p:extLst>
      <p:ext uri="{BB962C8B-B14F-4D97-AF65-F5344CB8AC3E}">
        <p14:creationId xmlns:p14="http://schemas.microsoft.com/office/powerpoint/2010/main" val="3321224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E8D5E5-ECD6-5F4A-9870-9CC48B9E1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795" y="643476"/>
            <a:ext cx="7533733" cy="74908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8CE4CC-E7B4-7141-B8F0-7BE0E01E5F99}"/>
              </a:ext>
            </a:extLst>
          </p:cNvPr>
          <p:cNvSpPr/>
          <p:nvPr/>
        </p:nvSpPr>
        <p:spPr>
          <a:xfrm>
            <a:off x="383518" y="478829"/>
            <a:ext cx="6485633" cy="70788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/>
              <a:t>Research: JTBD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7A556-9F0D-CE4D-84DB-B8B4C8AD5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94" y="1832499"/>
            <a:ext cx="4660126" cy="436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6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F864A6-46B0-3943-99DA-23BB6742FC65}"/>
              </a:ext>
            </a:extLst>
          </p:cNvPr>
          <p:cNvSpPr/>
          <p:nvPr/>
        </p:nvSpPr>
        <p:spPr>
          <a:xfrm>
            <a:off x="383518" y="478829"/>
            <a:ext cx="6485633" cy="70788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/>
              <a:t>Possible Commercial Uses</a:t>
            </a:r>
          </a:p>
        </p:txBody>
      </p:sp>
    </p:spTree>
    <p:extLst>
      <p:ext uri="{BB962C8B-B14F-4D97-AF65-F5344CB8AC3E}">
        <p14:creationId xmlns:p14="http://schemas.microsoft.com/office/powerpoint/2010/main" val="2682925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23240" y="932654"/>
            <a:ext cx="3456480" cy="15362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r="36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15267" y="1604747"/>
            <a:ext cx="3072427" cy="59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33" dirty="0">
                <a:solidFill>
                  <a:srgbClr val="545F61"/>
                </a:solidFill>
                <a:latin typeface="Century Gothic" pitchFamily="34" charset="0"/>
              </a:rPr>
              <a:t>Yield more profit from your existing CRM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267" y="1194377"/>
            <a:ext cx="220830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5B96A1"/>
                </a:solidFill>
                <a:latin typeface="Century Gothic" pitchFamily="34" charset="0"/>
              </a:rPr>
              <a:t>Financial</a:t>
            </a:r>
            <a:endParaRPr lang="ru-RU" sz="1867" b="1" dirty="0">
              <a:solidFill>
                <a:srgbClr val="5B96A1"/>
              </a:solidFill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67760" y="932654"/>
            <a:ext cx="3456480" cy="15362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r="36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59787" y="1604747"/>
            <a:ext cx="3072427" cy="59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33" dirty="0">
                <a:solidFill>
                  <a:srgbClr val="545F61"/>
                </a:solidFill>
                <a:latin typeface="Century Gothic" pitchFamily="34" charset="0"/>
              </a:rPr>
              <a:t>Treat them like your existing loyal customers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59787" y="1194377"/>
            <a:ext cx="220830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5B96A1"/>
                </a:solidFill>
                <a:latin typeface="Century Gothic" pitchFamily="34" charset="0"/>
              </a:rPr>
              <a:t>Loyalty</a:t>
            </a:r>
            <a:endParaRPr lang="ru-RU" sz="1867" b="1" dirty="0">
              <a:solidFill>
                <a:srgbClr val="5B96A1"/>
              </a:solidFill>
              <a:latin typeface="Century Gothic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12280" y="932654"/>
            <a:ext cx="3456480" cy="15362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r="36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304307" y="1604747"/>
            <a:ext cx="3072427" cy="59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33" dirty="0">
                <a:solidFill>
                  <a:srgbClr val="545F61"/>
                </a:solidFill>
                <a:latin typeface="Century Gothic" pitchFamily="34" charset="0"/>
              </a:rPr>
              <a:t>Create lookalike audiences based on delight and personality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04307" y="1194378"/>
            <a:ext cx="220830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5B96A1"/>
                </a:solidFill>
                <a:latin typeface="Century Gothic" pitchFamily="34" charset="0"/>
              </a:rPr>
              <a:t>Data Analytics</a:t>
            </a:r>
            <a:endParaRPr lang="ru-RU" sz="1867" b="1" dirty="0">
              <a:solidFill>
                <a:srgbClr val="5B96A1"/>
              </a:solidFill>
              <a:latin typeface="Century Gothic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3240" y="2756907"/>
            <a:ext cx="3456480" cy="15362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r="36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815267" y="3429000"/>
            <a:ext cx="3072427" cy="59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33" dirty="0">
                <a:solidFill>
                  <a:srgbClr val="545F61"/>
                </a:solidFill>
                <a:latin typeface="Century Gothic" pitchFamily="34" charset="0"/>
              </a:rPr>
              <a:t>Improved understanding of the customer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5267" y="3018631"/>
            <a:ext cx="307242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5B96A1"/>
                </a:solidFill>
                <a:latin typeface="Century Gothic" pitchFamily="34" charset="0"/>
              </a:rPr>
              <a:t>CRM Optimization</a:t>
            </a:r>
            <a:endParaRPr lang="ru-RU" sz="1867" b="1" dirty="0">
              <a:solidFill>
                <a:srgbClr val="5B96A1"/>
              </a:solidFill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67760" y="2756907"/>
            <a:ext cx="3456480" cy="15362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r="36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559787" y="3429000"/>
            <a:ext cx="3264453" cy="59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33" dirty="0">
                <a:solidFill>
                  <a:srgbClr val="545F61"/>
                </a:solidFill>
                <a:latin typeface="Century Gothic" pitchFamily="34" charset="0"/>
              </a:rPr>
              <a:t>improve messaging, inform creative Personalize media on a 1:1 basis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59787" y="3018631"/>
            <a:ext cx="220830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5B96A1"/>
                </a:solidFill>
                <a:latin typeface="Century Gothic" pitchFamily="34" charset="0"/>
              </a:rPr>
              <a:t>Marketing</a:t>
            </a:r>
            <a:endParaRPr lang="ru-RU" sz="1867" b="1" dirty="0">
              <a:solidFill>
                <a:srgbClr val="5B96A1"/>
              </a:solidFill>
              <a:latin typeface="Century Gothic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12280" y="2756907"/>
            <a:ext cx="3456480" cy="15362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r="36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8304307" y="3429000"/>
            <a:ext cx="3072427" cy="59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33" dirty="0">
                <a:solidFill>
                  <a:srgbClr val="545F61"/>
                </a:solidFill>
                <a:latin typeface="Century Gothic" pitchFamily="34" charset="0"/>
              </a:rPr>
              <a:t>What delights some people and what does not?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04307" y="3018631"/>
            <a:ext cx="345648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5B96A1"/>
                </a:solidFill>
                <a:latin typeface="Century Gothic" pitchFamily="34" charset="0"/>
              </a:rPr>
              <a:t>Customer Segmentation</a:t>
            </a:r>
            <a:endParaRPr lang="ru-RU" sz="1867" b="1" dirty="0">
              <a:solidFill>
                <a:srgbClr val="5B96A1"/>
              </a:solidFill>
              <a:latin typeface="Century Gothic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67760" y="4581160"/>
            <a:ext cx="3456480" cy="13441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r="36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559787" y="5253254"/>
            <a:ext cx="3072427" cy="330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33" dirty="0">
                <a:solidFill>
                  <a:srgbClr val="545F61"/>
                </a:solidFill>
                <a:latin typeface="Century Gothic" pitchFamily="34" charset="0"/>
              </a:rPr>
              <a:t>Improve conversion rates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59787" y="4842884"/>
            <a:ext cx="307242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5B96A1"/>
                </a:solidFill>
                <a:latin typeface="Century Gothic" pitchFamily="34" charset="0"/>
              </a:rPr>
              <a:t>CMS Optimization</a:t>
            </a:r>
            <a:endParaRPr lang="ru-RU" sz="1867" b="1" dirty="0">
              <a:solidFill>
                <a:srgbClr val="5B96A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5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289654" y="2099542"/>
            <a:ext cx="1608223" cy="1536213"/>
          </a:xfrm>
          <a:prstGeom prst="ellipse">
            <a:avLst/>
          </a:prstGeom>
          <a:solidFill>
            <a:srgbClr val="5B9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TextBox 7"/>
          <p:cNvSpPr txBox="1"/>
          <p:nvPr/>
        </p:nvSpPr>
        <p:spPr>
          <a:xfrm>
            <a:off x="5289654" y="2663245"/>
            <a:ext cx="160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OUTPUT</a:t>
            </a:r>
            <a:endParaRPr 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5533" y="851367"/>
            <a:ext cx="1440200" cy="8284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r="36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016267" y="857392"/>
            <a:ext cx="1440200" cy="8284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r="36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10671" y="1005671"/>
            <a:ext cx="857756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dirty="0">
                <a:solidFill>
                  <a:srgbClr val="5B96A1"/>
                </a:solidFill>
                <a:latin typeface="Century Gothic" pitchFamily="34" charset="0"/>
              </a:rPr>
              <a:t>U.S. </a:t>
            </a:r>
          </a:p>
          <a:p>
            <a:r>
              <a:rPr lang="en-US" sz="1867" b="1" dirty="0">
                <a:solidFill>
                  <a:srgbClr val="5B96A1"/>
                </a:solidFill>
                <a:latin typeface="Century Gothic" pitchFamily="34" charset="0"/>
              </a:rPr>
              <a:t>CRM</a:t>
            </a:r>
            <a:endParaRPr lang="ru-RU" sz="1867" b="1" dirty="0">
              <a:solidFill>
                <a:srgbClr val="5B96A1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9938" y="978352"/>
            <a:ext cx="857756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dirty="0">
                <a:solidFill>
                  <a:srgbClr val="5B96A1"/>
                </a:solidFill>
                <a:latin typeface="Century Gothic" pitchFamily="34" charset="0"/>
              </a:rPr>
              <a:t>Your</a:t>
            </a:r>
          </a:p>
          <a:p>
            <a:r>
              <a:rPr lang="en-US" sz="1867" b="1" dirty="0">
                <a:solidFill>
                  <a:srgbClr val="5B96A1"/>
                </a:solidFill>
                <a:latin typeface="Century Gothic" pitchFamily="34" charset="0"/>
              </a:rPr>
              <a:t>CRM</a:t>
            </a:r>
            <a:endParaRPr lang="ru-RU" sz="1867" b="1" dirty="0">
              <a:solidFill>
                <a:srgbClr val="5B96A1"/>
              </a:solidFill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1480" y="3251700"/>
            <a:ext cx="1824253" cy="12241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r="36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31547" y="3378687"/>
            <a:ext cx="8577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5B96A1"/>
                </a:solidFill>
                <a:latin typeface="Century Gothic" pitchFamily="34" charset="0"/>
              </a:rPr>
              <a:t>CMS</a:t>
            </a:r>
            <a:endParaRPr lang="ru-RU" sz="1867" b="1" dirty="0">
              <a:solidFill>
                <a:srgbClr val="5B96A1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7493" y="3783457"/>
            <a:ext cx="1632227" cy="496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67" dirty="0">
                <a:latin typeface="Century Gothic" pitchFamily="34" charset="0"/>
              </a:rPr>
              <a:t>Email, web, and app </a:t>
            </a:r>
          </a:p>
          <a:p>
            <a:pPr>
              <a:lnSpc>
                <a:spcPct val="130000"/>
              </a:lnSpc>
            </a:pPr>
            <a:r>
              <a:rPr lang="en-US" sz="1067" dirty="0">
                <a:latin typeface="Century Gothic" pitchFamily="34" charset="0"/>
              </a:rPr>
              <a:t>segmentation</a:t>
            </a:r>
            <a:endParaRPr lang="ru-RU" sz="1067" dirty="0"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16267" y="3251700"/>
            <a:ext cx="2400333" cy="12241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r="36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016267" y="3378687"/>
            <a:ext cx="240033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solidFill>
                  <a:srgbClr val="5B96A1"/>
                </a:solidFill>
                <a:latin typeface="Century Gothic" pitchFamily="34" charset="0"/>
              </a:rPr>
              <a:t>CRM</a:t>
            </a:r>
            <a:endParaRPr lang="ru-RU" sz="1867" b="1" dirty="0">
              <a:solidFill>
                <a:srgbClr val="5B96A1"/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2280" y="3783456"/>
            <a:ext cx="2208307" cy="496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67" dirty="0">
                <a:latin typeface="Century Gothic" pitchFamily="34" charset="0"/>
              </a:rPr>
              <a:t>• Append sales messaging</a:t>
            </a:r>
          </a:p>
          <a:p>
            <a:pPr>
              <a:lnSpc>
                <a:spcPct val="130000"/>
              </a:lnSpc>
            </a:pPr>
            <a:r>
              <a:rPr lang="en-US" sz="1067" dirty="0">
                <a:latin typeface="Century Gothic" pitchFamily="34" charset="0"/>
              </a:rPr>
              <a:t>• Create lookalike audiences</a:t>
            </a:r>
            <a:endParaRPr lang="ru-RU" sz="1067" dirty="0">
              <a:latin typeface="Century Gothic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39852" y="4307847"/>
            <a:ext cx="2112293" cy="19055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r="36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83872" y="4434835"/>
            <a:ext cx="182425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solidFill>
                  <a:srgbClr val="5B96A1"/>
                </a:solidFill>
                <a:latin typeface="Century Gothic" pitchFamily="34" charset="0"/>
              </a:rPr>
              <a:t>Media</a:t>
            </a:r>
            <a:endParaRPr lang="ru-RU" sz="1867" b="1" dirty="0">
              <a:solidFill>
                <a:srgbClr val="5B96A1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5866" y="4839605"/>
            <a:ext cx="1915801" cy="113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67" dirty="0">
                <a:latin typeface="Century Gothic" pitchFamily="34" charset="0"/>
              </a:rPr>
              <a:t>• Email marketing </a:t>
            </a:r>
          </a:p>
          <a:p>
            <a:pPr>
              <a:lnSpc>
                <a:spcPct val="130000"/>
              </a:lnSpc>
            </a:pPr>
            <a:r>
              <a:rPr lang="en-US" sz="1067" dirty="0">
                <a:latin typeface="Century Gothic" pitchFamily="34" charset="0"/>
              </a:rPr>
              <a:t>• 1:1 display and video</a:t>
            </a:r>
          </a:p>
          <a:p>
            <a:pPr>
              <a:lnSpc>
                <a:spcPct val="130000"/>
              </a:lnSpc>
            </a:pPr>
            <a:r>
              <a:rPr lang="en-US" sz="1067" dirty="0">
                <a:latin typeface="Century Gothic" pitchFamily="34" charset="0"/>
              </a:rPr>
              <a:t>• Search density</a:t>
            </a:r>
          </a:p>
          <a:p>
            <a:pPr>
              <a:lnSpc>
                <a:spcPct val="130000"/>
              </a:lnSpc>
            </a:pPr>
            <a:r>
              <a:rPr lang="en-US" sz="1067" dirty="0">
                <a:latin typeface="Century Gothic" pitchFamily="34" charset="0"/>
              </a:rPr>
              <a:t>• Direct mail</a:t>
            </a:r>
          </a:p>
          <a:p>
            <a:pPr>
              <a:lnSpc>
                <a:spcPct val="130000"/>
              </a:lnSpc>
            </a:pPr>
            <a:r>
              <a:rPr lang="en-US" sz="1067" dirty="0">
                <a:latin typeface="Century Gothic" pitchFamily="34" charset="0"/>
              </a:rPr>
              <a:t>• Facebook audiences</a:t>
            </a:r>
            <a:endParaRPr lang="ru-RU" sz="1067" dirty="0">
              <a:latin typeface="Century Gothic" pitchFamily="34" charset="0"/>
            </a:endParaRPr>
          </a:p>
        </p:txBody>
      </p:sp>
      <p:cxnSp>
        <p:nvCxnSpPr>
          <p:cNvPr id="26" name="Соединительная линия уступом 25"/>
          <p:cNvCxnSpPr>
            <a:stCxn id="9" idx="2"/>
            <a:endCxn id="7" idx="1"/>
          </p:cNvCxnSpPr>
          <p:nvPr/>
        </p:nvCxnSpPr>
        <p:spPr>
          <a:xfrm rot="16200000" flipH="1">
            <a:off x="4168074" y="967415"/>
            <a:ext cx="644660" cy="2069539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11" idx="2"/>
            <a:endCxn id="7" idx="7"/>
          </p:cNvCxnSpPr>
          <p:nvPr/>
        </p:nvCxnSpPr>
        <p:spPr>
          <a:xfrm rot="5400000">
            <a:off x="7380045" y="968194"/>
            <a:ext cx="638635" cy="2074009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14" idx="0"/>
            <a:endCxn id="7" idx="2"/>
          </p:cNvCxnSpPr>
          <p:nvPr/>
        </p:nvCxnSpPr>
        <p:spPr>
          <a:xfrm rot="5400000" flipH="1" flipV="1">
            <a:off x="4084605" y="2046653"/>
            <a:ext cx="384052" cy="2026047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17" idx="0"/>
            <a:endCxn id="7" idx="6"/>
          </p:cNvCxnSpPr>
          <p:nvPr/>
        </p:nvCxnSpPr>
        <p:spPr>
          <a:xfrm rot="16200000" flipV="1">
            <a:off x="7865130" y="1900396"/>
            <a:ext cx="384052" cy="2318557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>
            <a:stCxn id="20" idx="0"/>
            <a:endCxn id="7" idx="4"/>
          </p:cNvCxnSpPr>
          <p:nvPr/>
        </p:nvCxnSpPr>
        <p:spPr>
          <a:xfrm rot="16200000" flipV="1">
            <a:off x="5758838" y="3970685"/>
            <a:ext cx="672092" cy="223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2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877D86-AC81-0142-8E41-251E7E3D8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72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3925" y="1062253"/>
            <a:ext cx="4505611" cy="4514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latin typeface="Century Gothic" pitchFamily="34" charset="0"/>
              </a:rPr>
              <a:t>Today, online shopping is about price, discounts and free shipping.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latin typeface="Century Gothic" pitchFamily="34" charset="0"/>
              </a:rPr>
              <a:t>Products suggestions are dull and tiring.</a:t>
            </a:r>
          </a:p>
          <a:p>
            <a:pPr>
              <a:lnSpc>
                <a:spcPct val="130000"/>
              </a:lnSpc>
              <a:spcAft>
                <a:spcPts val="1600"/>
              </a:spcAft>
            </a:pPr>
            <a:r>
              <a:rPr lang="en-US" sz="1600" dirty="0">
                <a:latin typeface="Century Gothic" pitchFamily="34" charset="0"/>
              </a:rPr>
              <a:t>There’s little differentiation.</a:t>
            </a:r>
          </a:p>
          <a:p>
            <a:pPr>
              <a:lnSpc>
                <a:spcPct val="130000"/>
              </a:lnSpc>
              <a:spcAft>
                <a:spcPts val="1600"/>
              </a:spcAft>
            </a:pPr>
            <a:r>
              <a:rPr lang="en-US" sz="1600" dirty="0">
                <a:latin typeface="Century Gothic" pitchFamily="34" charset="0"/>
              </a:rPr>
              <a:t>Put a chair in a shopping cart. And you get lots of suggestions to buy chair. This is not delighting and the ‘math’ does not maximize long term profits.</a:t>
            </a:r>
          </a:p>
          <a:p>
            <a:pPr>
              <a:lnSpc>
                <a:spcPct val="130000"/>
              </a:lnSpc>
              <a:spcAft>
                <a:spcPts val="1600"/>
              </a:spcAft>
            </a:pPr>
            <a:r>
              <a:rPr lang="en-US" sz="1600" dirty="0">
                <a:latin typeface="Century Gothic" pitchFamily="34" charset="0"/>
              </a:rPr>
              <a:t>Predicting delight means suggesting different products that create intrigue. </a:t>
            </a:r>
          </a:p>
          <a:p>
            <a:pPr>
              <a:lnSpc>
                <a:spcPct val="130000"/>
              </a:lnSpc>
              <a:spcAft>
                <a:spcPts val="1600"/>
              </a:spcAft>
            </a:pPr>
            <a:r>
              <a:rPr lang="en-US" sz="1600" dirty="0">
                <a:latin typeface="Century Gothic" pitchFamily="34" charset="0"/>
              </a:rPr>
              <a:t>What creates interest depends on the makeup of the person and their traits.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39872" y="746463"/>
            <a:ext cx="1440200" cy="1440200"/>
            <a:chOff x="5292100" y="1131550"/>
            <a:chExt cx="1080150" cy="108015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297362" y="1131550"/>
              <a:ext cx="1074888" cy="45719"/>
            </a:xfrm>
            <a:prstGeom prst="rect">
              <a:avLst/>
            </a:prstGeom>
            <a:solidFill>
              <a:srgbClr val="7F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" name="Прямоугольник 9"/>
            <p:cNvSpPr/>
            <p:nvPr/>
          </p:nvSpPr>
          <p:spPr>
            <a:xfrm rot="5400000">
              <a:off x="4777516" y="1651396"/>
              <a:ext cx="1074888" cy="45719"/>
            </a:xfrm>
            <a:prstGeom prst="rect">
              <a:avLst/>
            </a:prstGeom>
            <a:solidFill>
              <a:srgbClr val="7F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grpSp>
        <p:nvGrpSpPr>
          <p:cNvPr id="11" name="Группа 10"/>
          <p:cNvGrpSpPr/>
          <p:nvPr/>
        </p:nvGrpSpPr>
        <p:grpSpPr>
          <a:xfrm rot="10800000">
            <a:off x="4192365" y="4581160"/>
            <a:ext cx="1440200" cy="1440200"/>
            <a:chOff x="5292100" y="1131550"/>
            <a:chExt cx="1080150" cy="108015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97362" y="1131550"/>
              <a:ext cx="1074888" cy="45719"/>
            </a:xfrm>
            <a:prstGeom prst="rect">
              <a:avLst/>
            </a:prstGeom>
            <a:solidFill>
              <a:srgbClr val="7F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3" name="Прямоугольник 12"/>
            <p:cNvSpPr/>
            <p:nvPr/>
          </p:nvSpPr>
          <p:spPr>
            <a:xfrm rot="5400000">
              <a:off x="4777516" y="1651396"/>
              <a:ext cx="1074888" cy="45719"/>
            </a:xfrm>
            <a:prstGeom prst="rect">
              <a:avLst/>
            </a:prstGeom>
            <a:solidFill>
              <a:srgbClr val="7F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366" y="1446306"/>
            <a:ext cx="5921399" cy="42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5600" y="2180827"/>
            <a:ext cx="5760800" cy="1152160"/>
          </a:xfrm>
        </p:spPr>
        <p:txBody>
          <a:bodyPr>
            <a:normAutofit/>
          </a:bodyPr>
          <a:lstStyle/>
          <a:p>
            <a:r>
              <a:rPr lang="en-US" sz="4267" dirty="0">
                <a:solidFill>
                  <a:schemeClr val="bg1"/>
                </a:solidFill>
                <a:latin typeface="Century Gothic" pitchFamily="34" charset="0"/>
              </a:rPr>
              <a:t>WHY WE EXIST</a:t>
            </a:r>
            <a:endParaRPr lang="ru-RU" sz="4267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5600" y="3616480"/>
            <a:ext cx="5760800" cy="202082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133" dirty="0">
                <a:solidFill>
                  <a:schemeClr val="bg1"/>
                </a:solidFill>
                <a:latin typeface="Century Gothic" pitchFamily="34" charset="0"/>
              </a:rPr>
              <a:t>We empower businesses to capture customer delight like the in-store experience once did</a:t>
            </a:r>
          </a:p>
          <a:p>
            <a:pPr algn="ctr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endParaRPr lang="ru-RU" sz="2667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7927" y="3368042"/>
            <a:ext cx="1056147" cy="60959"/>
          </a:xfrm>
          <a:prstGeom prst="rect">
            <a:avLst/>
          </a:prstGeom>
          <a:solidFill>
            <a:srgbClr val="7F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A916C-A7A6-334E-8F3D-A77DC08E7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294" y="1412721"/>
            <a:ext cx="4128573" cy="13487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600" dirty="0">
                <a:latin typeface="Century Gothic" pitchFamily="34" charset="0"/>
              </a:rPr>
              <a:t>In-Store Customers were delighted at what they found and rewarded stores with results.</a:t>
            </a:r>
            <a:endParaRPr lang="ru-RU" sz="1600" dirty="0">
              <a:latin typeface="Century Gothic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23241" y="128533"/>
            <a:ext cx="1239729" cy="256545"/>
            <a:chOff x="467430" y="96400"/>
            <a:chExt cx="929797" cy="19240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67430" y="159122"/>
              <a:ext cx="90000" cy="90000"/>
            </a:xfrm>
            <a:prstGeom prst="rect">
              <a:avLst/>
            </a:prstGeom>
            <a:solidFill>
              <a:srgbClr val="7F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441" y="96400"/>
              <a:ext cx="857786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67" b="1" dirty="0">
                  <a:latin typeface="Century Gothic" pitchFamily="34" charset="0"/>
                </a:rPr>
                <a:t>WHY WE EXIST</a:t>
              </a:r>
              <a:endParaRPr lang="ru-RU" sz="1067" b="1" dirty="0">
                <a:latin typeface="Century Gothic" pitchFamily="34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037" y="606221"/>
            <a:ext cx="2482499" cy="2438727"/>
          </a:xfrm>
          <a:prstGeom prst="rect">
            <a:avLst/>
          </a:prstGeom>
          <a:ln w="63500">
            <a:solidFill>
              <a:srgbClr val="7FD2E1"/>
            </a:solidFill>
            <a:miter lim="800000"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174" y="606221"/>
            <a:ext cx="2632573" cy="2438727"/>
          </a:xfrm>
          <a:prstGeom prst="rect">
            <a:avLst/>
          </a:prstGeom>
          <a:ln w="63500">
            <a:solidFill>
              <a:srgbClr val="7FD2E1"/>
            </a:solidFill>
            <a:miter lim="800000"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55" y="3513579"/>
            <a:ext cx="4704652" cy="2713984"/>
          </a:xfrm>
          <a:prstGeom prst="rect">
            <a:avLst/>
          </a:prstGeom>
          <a:ln w="63500">
            <a:solidFill>
              <a:srgbClr val="FFE400"/>
            </a:solidFill>
            <a:miter lim="800000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903" y="3513579"/>
            <a:ext cx="5606844" cy="2713984"/>
          </a:xfrm>
          <a:prstGeom prst="rect">
            <a:avLst/>
          </a:prstGeom>
          <a:ln w="63500">
            <a:solidFill>
              <a:srgbClr val="FFE400"/>
            </a:solidFill>
            <a:miter lim="800000"/>
          </a:ln>
        </p:spPr>
      </p:pic>
      <p:grpSp>
        <p:nvGrpSpPr>
          <p:cNvPr id="20" name="Группа 19"/>
          <p:cNvGrpSpPr/>
          <p:nvPr/>
        </p:nvGrpSpPr>
        <p:grpSpPr>
          <a:xfrm>
            <a:off x="7686616" y="867038"/>
            <a:ext cx="1865865" cy="1865865"/>
            <a:chOff x="251400" y="2607658"/>
            <a:chExt cx="1080150" cy="1080150"/>
          </a:xfrm>
        </p:grpSpPr>
        <p:sp>
          <p:nvSpPr>
            <p:cNvPr id="21" name="Овал 20"/>
            <p:cNvSpPr/>
            <p:nvPr/>
          </p:nvSpPr>
          <p:spPr>
            <a:xfrm>
              <a:off x="251400" y="2607658"/>
              <a:ext cx="1080150" cy="1080150"/>
            </a:xfrm>
            <a:prstGeom prst="ellipse">
              <a:avLst/>
            </a:prstGeom>
            <a:solidFill>
              <a:srgbClr val="7F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322011" y="2679668"/>
              <a:ext cx="936130" cy="921665"/>
            </a:xfrm>
            <a:prstGeom prst="ellipse">
              <a:avLst/>
            </a:prstGeom>
            <a:solidFill>
              <a:srgbClr val="7FD2E1"/>
            </a:soli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920253" y="1412721"/>
            <a:ext cx="1440200" cy="59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33" dirty="0">
                <a:latin typeface="Century Gothic" pitchFamily="34" charset="0"/>
              </a:rPr>
              <a:t>Basket sizes are bigger in stores</a:t>
            </a:r>
            <a:endParaRPr lang="ru-RU" sz="1333" dirty="0">
              <a:latin typeface="Century Gothic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710202" y="3937638"/>
            <a:ext cx="1865865" cy="1865865"/>
            <a:chOff x="251400" y="2607658"/>
            <a:chExt cx="1080150" cy="1080150"/>
          </a:xfrm>
        </p:grpSpPr>
        <p:sp>
          <p:nvSpPr>
            <p:cNvPr id="24" name="Овал 23"/>
            <p:cNvSpPr/>
            <p:nvPr/>
          </p:nvSpPr>
          <p:spPr>
            <a:xfrm>
              <a:off x="251400" y="2607658"/>
              <a:ext cx="1080150" cy="1080150"/>
            </a:xfrm>
            <a:prstGeom prst="ellipse">
              <a:avLst/>
            </a:prstGeom>
            <a:solidFill>
              <a:srgbClr val="FFE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22011" y="2679668"/>
              <a:ext cx="936130" cy="921665"/>
            </a:xfrm>
            <a:prstGeom prst="ellipse">
              <a:avLst/>
            </a:prstGeom>
            <a:solidFill>
              <a:srgbClr val="FFE400"/>
            </a:soli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42141" y="4471645"/>
            <a:ext cx="1440200" cy="863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33" dirty="0">
                <a:latin typeface="Century Gothic" pitchFamily="34" charset="0"/>
              </a:rPr>
              <a:t>Conversion rate is 10x in stores</a:t>
            </a:r>
            <a:endParaRPr lang="ru-RU" sz="1333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2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0"/>
            <a:ext cx="6095999" cy="6858000"/>
          </a:xfrm>
        </p:spPr>
      </p:pic>
      <p:grpSp>
        <p:nvGrpSpPr>
          <p:cNvPr id="5" name="Группа 4"/>
          <p:cNvGrpSpPr/>
          <p:nvPr/>
        </p:nvGrpSpPr>
        <p:grpSpPr>
          <a:xfrm>
            <a:off x="623240" y="128534"/>
            <a:ext cx="2304320" cy="256545"/>
            <a:chOff x="467430" y="96400"/>
            <a:chExt cx="1728240" cy="19240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67430" y="159122"/>
              <a:ext cx="90000" cy="90000"/>
            </a:xfrm>
            <a:prstGeom prst="rect">
              <a:avLst/>
            </a:prstGeom>
            <a:solidFill>
              <a:srgbClr val="7F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9440" y="96400"/>
              <a:ext cx="165623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67" b="1" dirty="0">
                  <a:latin typeface="Century Gothic" pitchFamily="34" charset="0"/>
                </a:rPr>
                <a:t>WHAT WE DO FOR YOU</a:t>
              </a:r>
              <a:endParaRPr lang="ru-RU" sz="1067" b="1" dirty="0">
                <a:latin typeface="Century Gothic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3240" y="644614"/>
            <a:ext cx="4992693" cy="69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dirty="0">
                <a:latin typeface="Century Gothic" pitchFamily="34" charset="0"/>
              </a:rPr>
              <a:t>Who else uses customer delight and personality data to define their customers?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0456" y="1796774"/>
            <a:ext cx="3449464" cy="113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33" dirty="0">
                <a:latin typeface="Century Gothic" pitchFamily="34" charset="0"/>
              </a:rPr>
              <a:t>“What if we showed new pictures to a new group of people, that we know the personality of, can we predict who will like which image?”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39872" y="1604747"/>
            <a:ext cx="1440200" cy="1440200"/>
            <a:chOff x="5292100" y="1131550"/>
            <a:chExt cx="1080150" cy="108015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297362" y="1131550"/>
              <a:ext cx="1074888" cy="45719"/>
            </a:xfrm>
            <a:prstGeom prst="rect">
              <a:avLst/>
            </a:prstGeom>
            <a:solidFill>
              <a:srgbClr val="7F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2" name="Прямоугольник 11"/>
            <p:cNvSpPr/>
            <p:nvPr/>
          </p:nvSpPr>
          <p:spPr>
            <a:xfrm rot="5400000">
              <a:off x="4777516" y="1651396"/>
              <a:ext cx="1074888" cy="45719"/>
            </a:xfrm>
            <a:prstGeom prst="rect">
              <a:avLst/>
            </a:prstGeom>
            <a:solidFill>
              <a:srgbClr val="7F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grpSp>
        <p:nvGrpSpPr>
          <p:cNvPr id="13" name="Группа 12"/>
          <p:cNvGrpSpPr/>
          <p:nvPr/>
        </p:nvGrpSpPr>
        <p:grpSpPr>
          <a:xfrm rot="10800000">
            <a:off x="4367760" y="4869200"/>
            <a:ext cx="1440200" cy="1440200"/>
            <a:chOff x="5292100" y="1131550"/>
            <a:chExt cx="1080150" cy="108015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297362" y="1131550"/>
              <a:ext cx="1074888" cy="45719"/>
            </a:xfrm>
            <a:prstGeom prst="rect">
              <a:avLst/>
            </a:prstGeom>
            <a:solidFill>
              <a:srgbClr val="7F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5" name="Прямоугольник 14"/>
            <p:cNvSpPr/>
            <p:nvPr/>
          </p:nvSpPr>
          <p:spPr>
            <a:xfrm rot="5400000">
              <a:off x="4777516" y="1651396"/>
              <a:ext cx="1074888" cy="45719"/>
            </a:xfrm>
            <a:prstGeom prst="rect">
              <a:avLst/>
            </a:prstGeom>
            <a:solidFill>
              <a:srgbClr val="7F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81" y="1923265"/>
            <a:ext cx="990391" cy="4390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70456" y="3007038"/>
            <a:ext cx="3449464" cy="113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33" dirty="0">
                <a:latin typeface="Century Gothic" pitchFamily="34" charset="0"/>
              </a:rPr>
              <a:t>“..make sure you know your customer. Use your data so that it’s actually predictive, not just prescriptive.” — Suzy </a:t>
            </a:r>
            <a:r>
              <a:rPr lang="en-US" sz="1333" dirty="0" err="1">
                <a:latin typeface="Century Gothic" pitchFamily="34" charset="0"/>
              </a:rPr>
              <a:t>Deering</a:t>
            </a:r>
            <a:r>
              <a:rPr lang="en-US" sz="1333" dirty="0">
                <a:latin typeface="Century Gothic" pitchFamily="34" charset="0"/>
              </a:rPr>
              <a:t>, eBay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81" y="3164891"/>
            <a:ext cx="990391" cy="3763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70456" y="4280363"/>
            <a:ext cx="3449464" cy="863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33" dirty="0">
                <a:latin typeface="Century Gothic" pitchFamily="34" charset="0"/>
              </a:rPr>
              <a:t>“Geography, age, and gender? We put that in the garbage heap,” — VP of product Todd </a:t>
            </a:r>
            <a:r>
              <a:rPr lang="en-US" sz="1333" dirty="0" err="1">
                <a:latin typeface="Century Gothic" pitchFamily="34" charset="0"/>
              </a:rPr>
              <a:t>Yellin</a:t>
            </a:r>
            <a:endParaRPr lang="en-US" sz="1333" dirty="0">
              <a:latin typeface="Century Gothic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81" y="4491036"/>
            <a:ext cx="990391" cy="27070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80072" y="5253253"/>
            <a:ext cx="3449464" cy="59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33" dirty="0">
                <a:latin typeface="Century Gothic" pitchFamily="34" charset="0"/>
              </a:rPr>
              <a:t>“Most important of all, are you delighting customers?” — Jeff Bezos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469" y="5463927"/>
            <a:ext cx="873247" cy="27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399EA6-63F9-9544-A9F2-EFFF1D121821}"/>
              </a:ext>
            </a:extLst>
          </p:cNvPr>
          <p:cNvSpPr/>
          <p:nvPr/>
        </p:nvSpPr>
        <p:spPr>
          <a:xfrm>
            <a:off x="4521200" y="2828835"/>
            <a:ext cx="314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Christopher Skinner</a:t>
            </a:r>
          </a:p>
          <a:p>
            <a:r>
              <a:rPr lang="en-US" dirty="0" err="1"/>
              <a:t>www.ChristopherSkinner.com</a:t>
            </a:r>
            <a:endParaRPr lang="en-US" dirty="0"/>
          </a:p>
          <a:p>
            <a:r>
              <a:rPr lang="en-US" dirty="0"/>
              <a:t>504.259.6700</a:t>
            </a:r>
          </a:p>
          <a:p>
            <a:r>
              <a:rPr lang="en-US" dirty="0"/>
              <a:t>c@christopherskinner.com</a:t>
            </a:r>
          </a:p>
        </p:txBody>
      </p:sp>
    </p:spTree>
    <p:extLst>
      <p:ext uri="{BB962C8B-B14F-4D97-AF65-F5344CB8AC3E}">
        <p14:creationId xmlns:p14="http://schemas.microsoft.com/office/powerpoint/2010/main" val="381130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60E376-3DEE-A748-98A9-AFE566D09067}"/>
              </a:ext>
            </a:extLst>
          </p:cNvPr>
          <p:cNvSpPr/>
          <p:nvPr/>
        </p:nvSpPr>
        <p:spPr>
          <a:xfrm>
            <a:off x="383518" y="1434040"/>
            <a:ext cx="116237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Understanding decisions; why people decide, using large population sets, to predict outcomes</a:t>
            </a:r>
          </a:p>
          <a:p>
            <a:endParaRPr lang="en-US" sz="2000" dirty="0"/>
          </a:p>
          <a:p>
            <a:r>
              <a:rPr lang="en-US" sz="2000" dirty="0"/>
              <a:t>Better understand the early stages of the customer journey</a:t>
            </a:r>
          </a:p>
          <a:p>
            <a:endParaRPr lang="en-US" sz="2000" dirty="0"/>
          </a:p>
          <a:p>
            <a:r>
              <a:rPr lang="en-US" sz="2000" dirty="0"/>
              <a:t>We can’t measure thoughts but we can find ways to create theories of decision making</a:t>
            </a:r>
          </a:p>
          <a:p>
            <a:endParaRPr lang="en-US" sz="2000" dirty="0"/>
          </a:p>
          <a:p>
            <a:r>
              <a:rPr lang="en-US" sz="2000" dirty="0"/>
              <a:t>Connecting to purchase data may validate the research</a:t>
            </a:r>
          </a:p>
          <a:p>
            <a:endParaRPr lang="en-US" sz="2000" dirty="0"/>
          </a:p>
          <a:p>
            <a:r>
              <a:rPr lang="en-US" sz="2000" dirty="0"/>
              <a:t>Online is a limited representations of why we decide</a:t>
            </a:r>
          </a:p>
          <a:p>
            <a:endParaRPr lang="en-US" sz="2000" dirty="0"/>
          </a:p>
          <a:p>
            <a:r>
              <a:rPr lang="en-US" sz="2000" dirty="0"/>
              <a:t>There are many use cases for linguistic based technology to expand sales or cut waste</a:t>
            </a:r>
          </a:p>
          <a:p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55FD68-BF01-D24D-83F2-FFB88B254B42}"/>
              </a:ext>
            </a:extLst>
          </p:cNvPr>
          <p:cNvSpPr/>
          <p:nvPr/>
        </p:nvSpPr>
        <p:spPr>
          <a:xfrm>
            <a:off x="383518" y="478829"/>
            <a:ext cx="6485633" cy="70788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/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63665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21C567-7E4F-1949-A738-4ED498AE3BE0}"/>
              </a:ext>
            </a:extLst>
          </p:cNvPr>
          <p:cNvSpPr/>
          <p:nvPr/>
        </p:nvSpPr>
        <p:spPr>
          <a:xfrm>
            <a:off x="5484294" y="3244334"/>
            <a:ext cx="1990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Results – early look</a:t>
            </a:r>
          </a:p>
        </p:txBody>
      </p:sp>
    </p:spTree>
    <p:extLst>
      <p:ext uri="{BB962C8B-B14F-4D97-AF65-F5344CB8AC3E}">
        <p14:creationId xmlns:p14="http://schemas.microsoft.com/office/powerpoint/2010/main" val="200661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D40D80-2EB5-324D-969F-B02482AB35EF}"/>
              </a:ext>
            </a:extLst>
          </p:cNvPr>
          <p:cNvSpPr/>
          <p:nvPr/>
        </p:nvSpPr>
        <p:spPr>
          <a:xfrm>
            <a:off x="383518" y="478829"/>
            <a:ext cx="6485633" cy="70788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4000"/>
              <a:t>Results</a:t>
            </a:r>
            <a:endParaRPr lang="en-US" sz="40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BEECCA9-EF38-B74C-BE4C-2A650BA859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3517" y="1492250"/>
          <a:ext cx="10846609" cy="4507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Worksheet" r:id="rId4" imgW="9321800" imgH="3873500" progId="Excel.Sheet.12">
                  <p:embed/>
                </p:oleObj>
              </mc:Choice>
              <mc:Fallback>
                <p:oleObj name="Worksheet" r:id="rId4" imgW="9321800" imgH="3873500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BEECCA9-EF38-B74C-BE4C-2A650BA859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517" y="1492250"/>
                        <a:ext cx="10846609" cy="4507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143A1A3-A402-734C-A838-A2B7EAEA28F9}"/>
              </a:ext>
            </a:extLst>
          </p:cNvPr>
          <p:cNvSpPr/>
          <p:nvPr/>
        </p:nvSpPr>
        <p:spPr>
          <a:xfrm>
            <a:off x="316611" y="6194505"/>
            <a:ext cx="8800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Financial Organization – Most sales and profits are clusters to a limited set of temperaments</a:t>
            </a:r>
          </a:p>
        </p:txBody>
      </p:sp>
    </p:spTree>
    <p:extLst>
      <p:ext uri="{BB962C8B-B14F-4D97-AF65-F5344CB8AC3E}">
        <p14:creationId xmlns:p14="http://schemas.microsoft.com/office/powerpoint/2010/main" val="94203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21C567-7E4F-1949-A738-4ED498AE3BE0}"/>
              </a:ext>
            </a:extLst>
          </p:cNvPr>
          <p:cNvSpPr/>
          <p:nvPr/>
        </p:nvSpPr>
        <p:spPr>
          <a:xfrm>
            <a:off x="5490129" y="3180539"/>
            <a:ext cx="12117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Data sets</a:t>
            </a:r>
          </a:p>
          <a:p>
            <a:endParaRPr lang="en-US" dirty="0"/>
          </a:p>
          <a:p>
            <a:pPr algn="ctr"/>
            <a:r>
              <a:rPr lang="en-US" dirty="0"/>
              <a:t>Arguments</a:t>
            </a:r>
          </a:p>
        </p:txBody>
      </p:sp>
    </p:spTree>
    <p:extLst>
      <p:ext uri="{BB962C8B-B14F-4D97-AF65-F5344CB8AC3E}">
        <p14:creationId xmlns:p14="http://schemas.microsoft.com/office/powerpoint/2010/main" val="63570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078530-C3AF-0F4D-B7D0-443DE469C5B6}"/>
              </a:ext>
            </a:extLst>
          </p:cNvPr>
          <p:cNvSpPr/>
          <p:nvPr/>
        </p:nvSpPr>
        <p:spPr>
          <a:xfrm>
            <a:off x="524657" y="1659285"/>
            <a:ext cx="11200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US CRM is comprised of human activities (HA), demographics, financial data, and location based data.  243,346,432 people x 450 data points = 109,505,894,400 data points.  </a:t>
            </a:r>
          </a:p>
          <a:p>
            <a:endParaRPr lang="en-US" sz="2800" dirty="0"/>
          </a:p>
          <a:p>
            <a:r>
              <a:rPr lang="en-US" sz="2800" dirty="0"/>
              <a:t>Other country CRMs are available.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FCF2DC-C5A4-7E47-913D-AAA5C1FA8680}"/>
              </a:ext>
            </a:extLst>
          </p:cNvPr>
          <p:cNvSpPr/>
          <p:nvPr/>
        </p:nvSpPr>
        <p:spPr>
          <a:xfrm>
            <a:off x="524657" y="4299306"/>
            <a:ext cx="114249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There are 207,056,529 unique location records.</a:t>
            </a:r>
          </a:p>
          <a:p>
            <a:endParaRPr lang="en-US" sz="2800" dirty="0"/>
          </a:p>
          <a:p>
            <a:r>
              <a:rPr lang="en-US" sz="2800" dirty="0"/>
              <a:t>This also includes 107 million automobile files.</a:t>
            </a:r>
          </a:p>
        </p:txBody>
      </p:sp>
    </p:spTree>
    <p:extLst>
      <p:ext uri="{BB962C8B-B14F-4D97-AF65-F5344CB8AC3E}">
        <p14:creationId xmlns:p14="http://schemas.microsoft.com/office/powerpoint/2010/main" val="233847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4F9FD8-45C4-A34F-A8C9-9E97F57C0D12}"/>
              </a:ext>
            </a:extLst>
          </p:cNvPr>
          <p:cNvGraphicFramePr>
            <a:graphicFrameLocks noGrp="1"/>
          </p:cNvGraphicFramePr>
          <p:nvPr/>
        </p:nvGraphicFramePr>
        <p:xfrm>
          <a:off x="336859" y="343132"/>
          <a:ext cx="2250223" cy="6280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0223">
                  <a:extLst>
                    <a:ext uri="{9D8B030D-6E8A-4147-A177-3AD203B41FA5}">
                      <a16:colId xmlns:a16="http://schemas.microsoft.com/office/drawing/2014/main" val="3391780940"/>
                    </a:ext>
                  </a:extLst>
                </a:gridCol>
              </a:tblGrid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Human activities we measure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2298484494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americanexpresscard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2755468330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americanexpressgoldpremium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493898429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animalwelfarecharitabledonation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684073096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apparelchildrens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2670909486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apparelmens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2039744736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apparelwomens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1276753811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apparelwomenspetite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1837123155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apparelwomensplussizes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3002517753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arts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3368220371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artsandantiquesantiques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171472000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artsandantiquesart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761327819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artsorculturalcharitabledonation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4125929453"/>
                  </a:ext>
                </a:extLst>
              </a:tr>
              <a:tr h="17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 err="1">
                          <a:effectLst/>
                        </a:rPr>
                        <a:t>automotiveautopartsandaccessories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493172965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automotivebuff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2126344809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autowork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629346002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aviation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505008278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beautycosmetics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2184555552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boatingsailing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387673635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bookbuyer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2783086441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bookreader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3362064386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booksandmusicbooks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3912426867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booksandmusicbooksaudio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963906538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broaderliving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1847128621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campinghiking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4252325707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career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621267332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careerimprovement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146690924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cats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1165583470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charitabledonationsother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3130428848"/>
                  </a:ext>
                </a:extLst>
              </a:tr>
              <a:tr h="17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 err="1">
                          <a:effectLst/>
                        </a:rPr>
                        <a:t>childrensapparelinfantsandtoddlers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2862112239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childrensinterests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1391420350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childrensproductsgeneral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4166040672"/>
                  </a:ext>
                </a:extLst>
              </a:tr>
              <a:tr h="17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childrensproductsgeneralbabycare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923612688"/>
                  </a:ext>
                </a:extLst>
              </a:tr>
              <a:tr h="17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childrensproductsgeneralbacktoschool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3288939361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christianfamilies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517203018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collectiblesandantiquesgrouping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2183128695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collectiblesantiques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4231786734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collectiblescoins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3705584915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collectspecialfoodsbuyer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4141156622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commonliving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1895331099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communitycharities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3166764637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computerowner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3941017949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computinghomeofficegeneral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2271570369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consumerelectronics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4190463112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cookingenthusiast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2923404810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cookingfoodgrouping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1463046336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cookinggeneral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3650899570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crafts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1702391126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craftshobbmerchbuyer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109883843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creditcardholderunknowntype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788833770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creditcarduser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318995137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currentaffairspolitics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44651825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dietingweightloss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1734024802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discovergoldpremium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3184572249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donatesbymail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953102911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donatestoenvironmentalcauses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3012618287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dvdsvideos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1226405896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educationonline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587003955"/>
                  </a:ext>
                </a:extLst>
              </a:tr>
              <a:tr h="17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electronicsandcomputingtvvideomoviewatcher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4270967310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electronicscomputersgrouping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1201308317"/>
                  </a:ext>
                </a:extLst>
              </a:tr>
              <a:tr h="93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electronicscomputersgrouping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3763568967"/>
                  </a:ext>
                </a:extLst>
              </a:tr>
              <a:tr h="17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 err="1">
                          <a:effectLst/>
                        </a:rPr>
                        <a:t>electronicscomputingandhomeoffice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19" marR="3119" marT="3119" marB="0" anchor="b"/>
                </a:tc>
                <a:extLst>
                  <a:ext uri="{0D108BD9-81ED-4DB2-BD59-A6C34878D82A}">
                    <a16:rowId xmlns:a16="http://schemas.microsoft.com/office/drawing/2014/main" val="7630854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13C0D27-8F79-8743-A70E-C92C9F5657C1}"/>
              </a:ext>
            </a:extLst>
          </p:cNvPr>
          <p:cNvGraphicFramePr>
            <a:graphicFrameLocks noGrp="1"/>
          </p:cNvGraphicFramePr>
          <p:nvPr/>
        </p:nvGraphicFramePr>
        <p:xfrm>
          <a:off x="2845999" y="343131"/>
          <a:ext cx="2250223" cy="6280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0223">
                  <a:extLst>
                    <a:ext uri="{9D8B030D-6E8A-4147-A177-3AD203B41FA5}">
                      <a16:colId xmlns:a16="http://schemas.microsoft.com/office/drawing/2014/main" val="3121849599"/>
                    </a:ext>
                  </a:extLst>
                </a:gridCol>
              </a:tblGrid>
              <a:tr h="19382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environmentalissuescharitabledonation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3329918202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equestrian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400068668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exerciseaerobic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551131050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exerciseenthusiast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4266847117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exercisehealthgrouping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474940003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exerciserunningjogging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764103200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exercisewalking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998089140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femalemerchbuyer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218854429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fishing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1075809663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foodsnatural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1182553370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foodwines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718737132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gamesboardgamespuzzles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743406185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gamescomputergames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1455624142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gaming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6829144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gardener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4181222356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gardeningfarmingbuyer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440256110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gasdeptretailcardholder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448266956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gasolineorretailcardgoldpremium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1547866116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generalcontributor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3679914505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golfenthusiasts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646972785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grandchildren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05867441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healthandbeauty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672036145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healthinstitutioncontributor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1130855401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highendappliances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11714754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hightechleader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914060809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historymilitary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4137141127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homeandgarden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1977459218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homedecoratingenthusiast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23356980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homefurnishingsdecorating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988149439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homeimprovementgrouping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1298408151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homeliving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543773259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houseplants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3900516208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huntingshooting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994411448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internationalaidcharitabledonation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3851209816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investingactive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537497124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investingfinancegrouping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842358626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investment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545054497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investmentsforeign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908261433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investmentspersonal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1744022765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investmentsrealestate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438926488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jewelry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3551351324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luggage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880461616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mailorderbuyer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705073474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mailresponder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264023647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malemerchbuyer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1198610245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mastercardgoldpremium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1904312045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mastercardregular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594840001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membershipclub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508792139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militarymemorabiliaweaponry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1419476487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motorcycling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571498740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moviecollector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739825002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moviemusicgrouping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790806940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musicalinstruments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561037915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musicavidlistener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2111918866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musiccollector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3238519137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musichomestereo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1130120697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musicplayer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4172861229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nascar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1888121383"/>
                  </a:ext>
                </a:extLst>
              </a:tr>
              <a:tr h="1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 err="1">
                          <a:effectLst/>
                        </a:rPr>
                        <a:t>newsandfinancial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8" marR="3408" marT="3408" marB="0" anchor="b"/>
                </a:tc>
                <a:extLst>
                  <a:ext uri="{0D108BD9-81ED-4DB2-BD59-A6C34878D82A}">
                    <a16:rowId xmlns:a16="http://schemas.microsoft.com/office/drawing/2014/main" val="8065296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2F5BF5-A46D-1348-9527-13F82361A6CB}"/>
              </a:ext>
            </a:extLst>
          </p:cNvPr>
          <p:cNvGraphicFramePr>
            <a:graphicFrameLocks noGrp="1"/>
          </p:cNvGraphicFramePr>
          <p:nvPr/>
        </p:nvGraphicFramePr>
        <p:xfrm>
          <a:off x="5355139" y="343131"/>
          <a:ext cx="2250223" cy="6280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0223">
                  <a:extLst>
                    <a:ext uri="{9D8B030D-6E8A-4147-A177-3AD203B41FA5}">
                      <a16:colId xmlns:a16="http://schemas.microsoft.com/office/drawing/2014/main" val="2889362017"/>
                    </a:ext>
                  </a:extLst>
                </a:gridCol>
              </a:tblGrid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onlinepurchasingindicator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3408710617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opportunityseekers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3675335870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outdoorenthusiast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1998731433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outdoorsgrouping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4294247478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outdoorsportslover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1461029678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parenting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2437633234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photography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3143722239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photographyandvideoequipment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4257398396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politicalcharitabledonation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1985425295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politicalcontributor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2668405030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politicalliberalcharitabledonation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3437820342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presenceofbankcard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3948652406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presenceofcreditcard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4009987634"/>
                  </a:ext>
                </a:extLst>
              </a:tr>
              <a:tr h="1804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presenceofgoldorplatinumcreditcard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2405568298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presenceofpremiumcreditcard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3951862874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presenceofupscaleretailcard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3141671626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readingaudiobooks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4093395924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readinggeneral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634639775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readinggrouping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2278758980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readingmagazines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2951539380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readingsciencefiction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3997444768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religiouscontributor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1806451573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religiousmagazine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469552197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sciencespace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736201976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scubadiving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2338112127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selfimprovement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181154779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senioradultinhousehold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3655301046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sewingknittingneedlework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2931220140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singleparent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1227794556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snowskiing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2497855269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sohoindicator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694533533"/>
                  </a:ext>
                </a:extLst>
              </a:tr>
              <a:tr h="1804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spectatorsportsautomotorcycleracing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856748179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spectatorsportsbaseball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4264998544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spectatorsportsbasketball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3898142629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spectatorsportsfootball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3887638545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spectatorsportshockey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1533565109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spectatorsportssoccer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3777125718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spectatorsportstvsports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3168025007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sportsandleisure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2951678196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sportsgrouping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2153540158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sportyliving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1550708413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sweepstakes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122458789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telecommunications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241780709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tennis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3295088845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theaterperformingarts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1228569619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travelandentertainmentcardholder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3598928317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travelcruisevacations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759194876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traveldomestic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1337620726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traveler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2808931192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travelgrouping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1188202384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travelinternational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2029670769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tvcable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2399583778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tvsatellitedish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966152994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upscaleliving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1313874256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valuehunter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4077156099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veteraninhousehold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395220205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veteranscharitabledonation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1229499830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visagoldpremium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3377935838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visaregular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768655891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workingwoman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3459233228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youngadultinhousehold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992999145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youngmensapparel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1234740824"/>
                  </a:ext>
                </a:extLst>
              </a:tr>
              <a:tr h="970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 err="1">
                          <a:effectLst/>
                        </a:rPr>
                        <a:t>youngwomensapparel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3" marR="3153" marT="3153" marB="0" anchor="b"/>
                </a:tc>
                <a:extLst>
                  <a:ext uri="{0D108BD9-81ED-4DB2-BD59-A6C34878D82A}">
                    <a16:rowId xmlns:a16="http://schemas.microsoft.com/office/drawing/2014/main" val="184193721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06BE924-B6D6-2149-85AC-28685A7ADA97}"/>
              </a:ext>
            </a:extLst>
          </p:cNvPr>
          <p:cNvSpPr/>
          <p:nvPr/>
        </p:nvSpPr>
        <p:spPr>
          <a:xfrm>
            <a:off x="2845999" y="4039176"/>
            <a:ext cx="9026070" cy="2677656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Theory: A human activity (HA) will contain common linguistic properties across large populations.  </a:t>
            </a:r>
          </a:p>
          <a:p>
            <a:endParaRPr lang="en-US" sz="2800" dirty="0"/>
          </a:p>
          <a:p>
            <a:r>
              <a:rPr lang="en-US" sz="2800" dirty="0"/>
              <a:t>Test: By measuring millions of written words in articles, written by people who perform that activity, I found common patterns specific specific to each human activities.  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A28575-B115-5D48-BF36-882C8E317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562" y="343131"/>
            <a:ext cx="4879611" cy="334229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68E215-D1BF-FA4D-B8B2-31C09A3432E9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2698230" y="401259"/>
            <a:ext cx="4089332" cy="1405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1D3CBD-B4CD-9B4C-9A6D-1BCD1CA8E401}"/>
              </a:ext>
            </a:extLst>
          </p:cNvPr>
          <p:cNvCxnSpPr>
            <a:cxnSpLocks/>
          </p:cNvCxnSpPr>
          <p:nvPr/>
        </p:nvCxnSpPr>
        <p:spPr>
          <a:xfrm flipH="1" flipV="1">
            <a:off x="2689268" y="1869401"/>
            <a:ext cx="4071296" cy="1699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DF3CAF6-1BFE-6B49-90EF-56B014462FDB}"/>
              </a:ext>
            </a:extLst>
          </p:cNvPr>
          <p:cNvSpPr txBox="1"/>
          <p:nvPr/>
        </p:nvSpPr>
        <p:spPr>
          <a:xfrm>
            <a:off x="179882" y="929390"/>
            <a:ext cx="2518348" cy="175384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0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nnis, woman, court, holding&#10;&#10;Description automatically generated">
            <a:extLst>
              <a:ext uri="{FF2B5EF4-FFF2-40B4-BE49-F238E27FC236}">
                <a16:creationId xmlns:a16="http://schemas.microsoft.com/office/drawing/2014/main" id="{EE097280-16FC-ED4C-BF4A-B7B032D0B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3168"/>
            <a:ext cx="12192000" cy="42316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1C534F-1BD6-B940-A487-CC622D7942FD}"/>
              </a:ext>
            </a:extLst>
          </p:cNvPr>
          <p:cNvSpPr/>
          <p:nvPr/>
        </p:nvSpPr>
        <p:spPr>
          <a:xfrm>
            <a:off x="161185" y="5965232"/>
            <a:ext cx="8997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Table 6: Using LIWC, I mapped HA to linguistic categories (LA)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154C0C-4226-5F49-911A-2A5B8C446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557" y="369548"/>
            <a:ext cx="6947203" cy="2548287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3E9A7A-520F-124A-88BC-C86FFE740EDD}"/>
              </a:ext>
            </a:extLst>
          </p:cNvPr>
          <p:cNvCxnSpPr/>
          <p:nvPr/>
        </p:nvCxnSpPr>
        <p:spPr>
          <a:xfrm flipH="1">
            <a:off x="325464" y="369548"/>
            <a:ext cx="3358093" cy="943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1F5457-806C-7F47-B3F5-CAB0C70CB2CA}"/>
              </a:ext>
            </a:extLst>
          </p:cNvPr>
          <p:cNvCxnSpPr>
            <a:cxnSpLocks/>
          </p:cNvCxnSpPr>
          <p:nvPr/>
        </p:nvCxnSpPr>
        <p:spPr>
          <a:xfrm flipH="1" flipV="1">
            <a:off x="325464" y="1733569"/>
            <a:ext cx="3358093" cy="1184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134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1049</Words>
  <Application>Microsoft Macintosh PowerPoint</Application>
  <PresentationFormat>Widescreen</PresentationFormat>
  <Paragraphs>338</Paragraphs>
  <Slides>29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WE EXIST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Skinner</dc:creator>
  <cp:lastModifiedBy>Christopher Skinner</cp:lastModifiedBy>
  <cp:revision>18</cp:revision>
  <dcterms:created xsi:type="dcterms:W3CDTF">2019-09-28T18:42:38Z</dcterms:created>
  <dcterms:modified xsi:type="dcterms:W3CDTF">2019-10-08T21:52:40Z</dcterms:modified>
</cp:coreProperties>
</file>