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80" r:id="rId3"/>
    <p:sldId id="265" r:id="rId4"/>
    <p:sldId id="266" r:id="rId5"/>
    <p:sldId id="273" r:id="rId6"/>
    <p:sldId id="267" r:id="rId7"/>
    <p:sldId id="268" r:id="rId8"/>
    <p:sldId id="269" r:id="rId9"/>
    <p:sldId id="272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3844"/>
  </p:normalViewPr>
  <p:slideViewPr>
    <p:cSldViewPr snapToGrid="0" snapToObjects="1">
      <p:cViewPr varScale="1">
        <p:scale>
          <a:sx n="131" d="100"/>
          <a:sy n="131" d="100"/>
        </p:scale>
        <p:origin x="544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29C5B-2B83-5349-9063-9697D5E4B74E}" type="datetimeFigureOut">
              <a:rPr lang="en-US" smtClean="0"/>
              <a:t>10/9/19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0A311-D5B6-FF44-BE29-726BAC95B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17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Market orientation gets the right product: Product orientation get the product right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0A311-D5B6-FF44-BE29-726BAC95B08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03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proper request must be answered with the right reply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0A311-D5B6-FF44-BE29-726BAC95B0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05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proper request must be answered with the right reply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0A311-D5B6-FF44-BE29-726BAC95B0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05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0A311-D5B6-FF44-BE29-726BAC95B08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05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0A311-D5B6-FF44-BE29-726BAC95B08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05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proper request must be answered with the right reply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0A311-D5B6-FF44-BE29-726BAC95B08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05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proper request must be answered with the right reply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0A311-D5B6-FF44-BE29-726BAC95B08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05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proper request must be answered with the right reply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0A311-D5B6-FF44-BE29-726BAC95B08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05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</a:t>
            </a:r>
            <a:r>
              <a:rPr lang="en-US" baseline="0" dirty="0"/>
              <a:t>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0A311-D5B6-FF44-BE29-726BAC95B08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05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694"/>
            <a:ext cx="9146380" cy="5144194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3" y="1297802"/>
            <a:ext cx="5648623" cy="903230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8" y="1853194"/>
            <a:ext cx="6511131" cy="246944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October 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October 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35087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35087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October 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October 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694"/>
            <a:ext cx="9146380" cy="5144194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295053"/>
            <a:ext cx="5650992" cy="905632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1851228"/>
            <a:ext cx="6510528" cy="246888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October 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822960"/>
            <a:ext cx="3200400" cy="2784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822960"/>
            <a:ext cx="3200400" cy="2784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October 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822960"/>
            <a:ext cx="3200400" cy="411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276386"/>
            <a:ext cx="3200400" cy="2331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822960"/>
            <a:ext cx="3200400" cy="411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276386"/>
            <a:ext cx="3200400" cy="2331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October 9,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October 9,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October 9,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290639" y="-1290638"/>
            <a:ext cx="51435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182078"/>
            <a:ext cx="5212080" cy="817070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3" y="1964184"/>
            <a:ext cx="3807779" cy="2493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1690039"/>
            <a:ext cx="5794760" cy="467486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October 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6" y="0"/>
            <a:ext cx="7115175" cy="51435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3786187"/>
            <a:ext cx="3571875" cy="1357313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288126"/>
            <a:ext cx="5486400" cy="650583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80" y="1635397"/>
            <a:ext cx="6096545" cy="555498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October 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3787975"/>
            <a:ext cx="3574257" cy="1355526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3788469"/>
            <a:ext cx="9146380" cy="1355032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74320"/>
            <a:ext cx="7520940" cy="411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825471"/>
            <a:ext cx="7520940" cy="2684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4402836"/>
            <a:ext cx="2176272" cy="150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October 9,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4713842"/>
            <a:ext cx="472440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4628117"/>
            <a:ext cx="502920" cy="37719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570303">
            <a:off x="5346462" y="849818"/>
            <a:ext cx="3120657" cy="1590359"/>
          </a:xfrm>
        </p:spPr>
        <p:txBody>
          <a:bodyPr>
            <a:normAutofit/>
          </a:bodyPr>
          <a:lstStyle/>
          <a:p>
            <a:r>
              <a:rPr lang="en-US" dirty="0"/>
              <a:t>Christopher skinner</a:t>
            </a:r>
          </a:p>
          <a:p>
            <a:endParaRPr lang="en-US" dirty="0"/>
          </a:p>
          <a:p>
            <a:r>
              <a:rPr lang="en-US" dirty="0"/>
              <a:t> cio </a:t>
            </a:r>
          </a:p>
          <a:p>
            <a:endParaRPr lang="en-US" dirty="0"/>
          </a:p>
          <a:p>
            <a:r>
              <a:rPr lang="en-US" dirty="0"/>
              <a:t>January 2015</a:t>
            </a:r>
          </a:p>
        </p:txBody>
      </p:sp>
      <p:sp>
        <p:nvSpPr>
          <p:cNvPr id="5" name="Rectangle 4"/>
          <p:cNvSpPr/>
          <p:nvPr/>
        </p:nvSpPr>
        <p:spPr>
          <a:xfrm>
            <a:off x="512486" y="62806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Market orientation gets the right product: Product orientation get the product right</a:t>
            </a:r>
          </a:p>
        </p:txBody>
      </p:sp>
    </p:spTree>
    <p:extLst>
      <p:ext uri="{BB962C8B-B14F-4D97-AF65-F5344CB8AC3E}">
        <p14:creationId xmlns:p14="http://schemas.microsoft.com/office/powerpoint/2010/main" val="627862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55545" y="361276"/>
            <a:ext cx="2176761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An agile organization combines progression of value with value of data to wisdom.</a:t>
            </a:r>
          </a:p>
          <a:p>
            <a:endParaRPr lang="en-US" dirty="0"/>
          </a:p>
          <a:p>
            <a:r>
              <a:rPr lang="en-US" dirty="0"/>
              <a:t>Wisdom x Co-Creation = Matrix organization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503162" y="636209"/>
            <a:ext cx="4141409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iCustomer-Leve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656294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347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120048303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469" y="955310"/>
            <a:ext cx="5749118" cy="350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845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286" y="286088"/>
            <a:ext cx="8636000" cy="3416320"/>
          </a:xfrm>
          <a:prstGeom prst="rect">
            <a:avLst/>
          </a:prstGeom>
          <a:solidFill>
            <a:schemeClr val="accent5">
              <a:alpha val="49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A </a:t>
            </a:r>
            <a:r>
              <a:rPr lang="en-US" sz="2400" u="sng" dirty="0"/>
              <a:t>market orientated company</a:t>
            </a:r>
            <a:r>
              <a:rPr lang="en-US" sz="2400" dirty="0"/>
              <a:t> focuses its products and services on the </a:t>
            </a:r>
            <a:r>
              <a:rPr lang="en-US" sz="2400" u="sng" dirty="0"/>
              <a:t>wants and needs of the customers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r>
              <a:rPr lang="en-US" sz="2400" dirty="0"/>
              <a:t>A product orientated company focuses on its products.</a:t>
            </a:r>
          </a:p>
          <a:p>
            <a:endParaRPr lang="en-US" sz="2400" dirty="0"/>
          </a:p>
          <a:p>
            <a:r>
              <a:rPr lang="en-US" sz="2400" dirty="0"/>
              <a:t>A product orientated company example is GM, US Steel, Microsoft.</a:t>
            </a:r>
          </a:p>
          <a:p>
            <a:endParaRPr lang="en-US" sz="2400" dirty="0"/>
          </a:p>
          <a:p>
            <a:r>
              <a:rPr lang="en-US" sz="2400" dirty="0"/>
              <a:t>A market orientated company example is Apple, Starbucks, Uber</a:t>
            </a:r>
          </a:p>
        </p:txBody>
      </p:sp>
    </p:spTree>
    <p:extLst>
      <p:ext uri="{BB962C8B-B14F-4D97-AF65-F5344CB8AC3E}">
        <p14:creationId xmlns:p14="http://schemas.microsoft.com/office/powerpoint/2010/main" val="2690457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286" y="286088"/>
            <a:ext cx="8636000" cy="3416320"/>
          </a:xfrm>
          <a:prstGeom prst="rect">
            <a:avLst/>
          </a:prstGeom>
          <a:solidFill>
            <a:schemeClr val="accent5">
              <a:alpha val="49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Shifting to </a:t>
            </a:r>
            <a:r>
              <a:rPr lang="en-US" sz="2400" u="sng" dirty="0"/>
              <a:t>market orientation</a:t>
            </a:r>
            <a:r>
              <a:rPr lang="en-US" sz="2400" dirty="0"/>
              <a:t> drives market research and product ranges carefully designed to for </a:t>
            </a:r>
            <a:r>
              <a:rPr lang="en-US" sz="2400" u="sng" dirty="0"/>
              <a:t>customer preferences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Successful companies recognize the importance of both approaches. </a:t>
            </a:r>
          </a:p>
          <a:p>
            <a:endParaRPr lang="en-US" sz="2400" dirty="0"/>
          </a:p>
          <a:p>
            <a:r>
              <a:rPr lang="en-US" sz="2400" dirty="0"/>
              <a:t>Products must start with the needs and wants of customers. But delivery of a profitable product depends on efficiency and quality in production.</a:t>
            </a:r>
          </a:p>
        </p:txBody>
      </p:sp>
    </p:spTree>
    <p:extLst>
      <p:ext uri="{BB962C8B-B14F-4D97-AF65-F5344CB8AC3E}">
        <p14:creationId xmlns:p14="http://schemas.microsoft.com/office/powerpoint/2010/main" val="3280924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0572" y="555251"/>
            <a:ext cx="8152190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/>
              <a:t>Market orientation gets the right product: Product orientation get the product right.</a:t>
            </a:r>
          </a:p>
        </p:txBody>
      </p:sp>
    </p:spTree>
    <p:extLst>
      <p:ext uri="{BB962C8B-B14F-4D97-AF65-F5344CB8AC3E}">
        <p14:creationId xmlns:p14="http://schemas.microsoft.com/office/powerpoint/2010/main" val="1627257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9810" y="199543"/>
            <a:ext cx="8696476" cy="3393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 the real world, market and product orientation are closely intertwined: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q"/>
            </a:pPr>
            <a:r>
              <a:rPr lang="en-US" dirty="0"/>
              <a:t>carry out market research into what </a:t>
            </a:r>
            <a:r>
              <a:rPr lang="en-US" u="sng" dirty="0"/>
              <a:t>consumers want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q"/>
            </a:pPr>
            <a:r>
              <a:rPr lang="en-US" dirty="0"/>
              <a:t>organize product research in line with the results of market research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q"/>
            </a:pPr>
            <a:r>
              <a:rPr lang="en-US" dirty="0"/>
              <a:t>constantly engage in qualitative market research about new ideas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q"/>
            </a:pPr>
            <a:r>
              <a:rPr lang="en-US" dirty="0"/>
              <a:t>test market new products in smaller market groups before launching them onto a wider market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q"/>
            </a:pPr>
            <a:r>
              <a:rPr lang="en-US" dirty="0"/>
              <a:t>evaluate ongoing customer perception of goods and services, in order to make improvements to technologies and product offerings.</a:t>
            </a:r>
          </a:p>
        </p:txBody>
      </p:sp>
    </p:spTree>
    <p:extLst>
      <p:ext uri="{BB962C8B-B14F-4D97-AF65-F5344CB8AC3E}">
        <p14:creationId xmlns:p14="http://schemas.microsoft.com/office/powerpoint/2010/main" val="148009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120048303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469" y="955310"/>
            <a:ext cx="5749118" cy="350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562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82216" y="2387084"/>
            <a:ext cx="1179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301960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17147</TotalTime>
  <Words>307</Words>
  <Application>Microsoft Macintosh PowerPoint</Application>
  <PresentationFormat>On-screen Show (16:9)</PresentationFormat>
  <Paragraphs>45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Franklin Gothic Book</vt:lpstr>
      <vt:lpstr>Franklin Gothic Medium</vt:lpstr>
      <vt:lpstr>Wingdings</vt:lpstr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Skinner</dc:creator>
  <cp:lastModifiedBy>Christopher Skinner</cp:lastModifiedBy>
  <cp:revision>16</cp:revision>
  <dcterms:created xsi:type="dcterms:W3CDTF">2015-01-11T22:54:40Z</dcterms:created>
  <dcterms:modified xsi:type="dcterms:W3CDTF">2019-10-09T13:36:32Z</dcterms:modified>
</cp:coreProperties>
</file>